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5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7EAFC-A92B-404A-B942-CE41DF4E3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02E1F1-C1E7-4844-B525-99FD1E20F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05F0C-B381-47FB-8CEB-2A230DAC7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B1C-5A98-4D5F-909C-C4738D7E850F}" type="datetimeFigureOut">
              <a:rPr lang="en-US" smtClean="0"/>
              <a:t>12/08/2021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8967F-98D3-4EB2-80E4-5F222B2E4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9B156-1482-4860-BB24-50160A25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6756-496A-4173-8CA2-BD13EC89A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3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BAA07-4B52-43D5-A01B-70F439DE0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C51BA5-08E7-47C0-A2B0-7040EFD7CA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AB5CD-C857-4DCB-8E91-FE729ACDD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B1C-5A98-4D5F-909C-C4738D7E850F}" type="datetimeFigureOut">
              <a:rPr lang="en-US" smtClean="0"/>
              <a:t>12/08/2021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96D0D-C2D5-4F77-BAFA-39927D20A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92BB7-1E83-4022-918A-DC499E98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6756-496A-4173-8CA2-BD13EC89A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38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6D84F7-CCDA-4C3B-89DD-E18BC2A0F4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64BD94-2881-4979-94F1-9BBC54096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AEAB4-5587-4228-99CC-0DE0D5DC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B1C-5A98-4D5F-909C-C4738D7E850F}" type="datetimeFigureOut">
              <a:rPr lang="en-US" smtClean="0"/>
              <a:t>12/08/2021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2F797-D934-40AE-AB3B-C35143A10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92AE7-E15E-4C39-B3E8-AFF59626C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6756-496A-4173-8CA2-BD13EC89A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8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94748-1F34-4A42-BF26-7CE97440F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03A9B-EFDF-4B87-83A0-47682B1C3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B39ED-5BE4-4A7D-813A-70BB7746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B1C-5A98-4D5F-909C-C4738D7E850F}" type="datetimeFigureOut">
              <a:rPr lang="en-US" smtClean="0"/>
              <a:t>12/08/2021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F7CAC-6BF2-4CB1-A3D0-FAA99D9DA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D188E-BEDA-4F42-9C08-D2119A423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6756-496A-4173-8CA2-BD13EC89A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5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01E8F-873F-400E-9430-BA26C692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C4E98-8B57-4173-AC21-74468D6BB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5EAF8-08D1-45D8-8515-82A5FF733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B1C-5A98-4D5F-909C-C4738D7E850F}" type="datetimeFigureOut">
              <a:rPr lang="en-US" smtClean="0"/>
              <a:t>12/08/2021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3ED2E-290D-498B-81D1-4174A4E49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B16E0-61CA-4D0F-B6CF-10EBF8476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6756-496A-4173-8CA2-BD13EC89A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98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EF24E-C466-4886-9C00-D10274A8A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A73AD-8AF5-43F6-A144-3AB007FBB3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8D7733-CC5A-4BB4-B333-CC212D50BF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01101-97BB-4E02-BCFE-CC321CF8A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B1C-5A98-4D5F-909C-C4738D7E850F}" type="datetimeFigureOut">
              <a:rPr lang="en-US" smtClean="0"/>
              <a:t>12/08/2021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EF81E-3AB4-4EB2-B5CA-E2A0B3F28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758F9-2C35-450F-AA6C-2637C77E5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6756-496A-4173-8CA2-BD13EC89A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8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87D46-D7D2-4B7D-8BFA-9E7445797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AA36D-7F83-492B-AB2B-8AE4A420B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2FFCB-FA5F-4B60-8063-0BA36C7D77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704B4E-19BA-4305-8A59-B4EA7DB34E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37D6BC-5B66-4FBC-AD7C-B320C2A70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FD964D-E551-491E-A185-6506D3B11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B1C-5A98-4D5F-909C-C4738D7E850F}" type="datetimeFigureOut">
              <a:rPr lang="en-US" smtClean="0"/>
              <a:t>12/08/2021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F3A5C3-E6A5-42B6-8191-E0E2A4715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B81CF8-9D1C-42F7-A1E6-08DC7CF97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6756-496A-4173-8CA2-BD13EC89A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567DF-C623-4C93-ADE7-C3F42D9CD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578863-9DFC-4D95-8867-0FA5EF288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B1C-5A98-4D5F-909C-C4738D7E850F}" type="datetimeFigureOut">
              <a:rPr lang="en-US" smtClean="0"/>
              <a:t>12/08/2021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EBD8E8-CDDF-4B8D-88B6-D4D7D0CD2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F4FBC-FB09-462E-8190-3CCE7E66C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6756-496A-4173-8CA2-BD13EC89A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82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7DB586-A0B8-461F-A041-1FB5A2E9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B1C-5A98-4D5F-909C-C4738D7E850F}" type="datetimeFigureOut">
              <a:rPr lang="en-US" smtClean="0"/>
              <a:t>12/08/2021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78A5E0-B6AD-49BC-ABE4-53D170B4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490901-AE53-4575-9E69-9A6616B52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6756-496A-4173-8CA2-BD13EC89A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0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066FD-CB19-43C3-8328-D350B209F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F200C-2ACB-4385-BA20-9E1C193C0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DA150-16A8-46F4-AD13-F09661365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28BBD6-8396-4AEB-906E-79B54EBAD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B1C-5A98-4D5F-909C-C4738D7E850F}" type="datetimeFigureOut">
              <a:rPr lang="en-US" smtClean="0"/>
              <a:t>12/08/2021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9DC799-80C5-44BD-BE6F-3DAC5BAF9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6B91A1-F9E9-4422-8127-4A333D6D8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6756-496A-4173-8CA2-BD13EC89A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83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63DAB-3453-4534-8924-CB31E7C57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D3A1B0-EAB2-4226-9709-7E3B09D85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792A94-94D5-49CE-9F52-99BB17D6D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15079-3980-4F03-BDC3-5674DEE1E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B1C-5A98-4D5F-909C-C4738D7E850F}" type="datetimeFigureOut">
              <a:rPr lang="en-US" smtClean="0"/>
              <a:t>12/08/2021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92B5F7-996B-4144-87C7-8E9308075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95E1CC-A7A7-45EF-AB97-4BC91ABB0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6756-496A-4173-8CA2-BD13EC89A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84323D-5EF5-4E3A-A71C-A8C15AFF3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86D0F-FCAF-41FB-B53E-85DA17320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68671-412A-4B46-9A42-E8115234E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BFB1C-5A98-4D5F-909C-C4738D7E850F}" type="datetimeFigureOut">
              <a:rPr lang="en-US" smtClean="0"/>
              <a:t>12/08/2021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305DE-7C9D-4D6A-855A-01B852EFED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48378-BD59-4B78-8930-6FB4195F00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76756-496A-4173-8CA2-BD13EC89A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07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www.flipsetteracademy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psetteracademy.com/asvab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FDC3F2-DF41-4242-84A0-7D3DA424AF66}"/>
              </a:ext>
            </a:extLst>
          </p:cNvPr>
          <p:cNvSpPr txBox="1"/>
          <p:nvPr/>
        </p:nvSpPr>
        <p:spPr>
          <a:xfrm>
            <a:off x="3764133" y="1060203"/>
            <a:ext cx="810287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Let’s Talk ASVAB!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A FlipSetter Academy presentation on:</a:t>
            </a:r>
          </a:p>
          <a:p>
            <a:pPr algn="ctr"/>
            <a:endParaRPr lang="en-US" sz="2400" dirty="0"/>
          </a:p>
          <a:p>
            <a:pPr marL="342900" indent="-342900" algn="ctr">
              <a:buFontTx/>
              <a:buChar char="-"/>
            </a:pPr>
            <a:r>
              <a:rPr lang="en-US" sz="2400" dirty="0"/>
              <a:t>What the test is all about</a:t>
            </a:r>
          </a:p>
          <a:p>
            <a:pPr marL="285750" indent="-285750" algn="ctr">
              <a:buFontTx/>
              <a:buChar char="-"/>
            </a:pPr>
            <a:r>
              <a:rPr lang="en-US" sz="2400" dirty="0"/>
              <a:t>How the test works</a:t>
            </a:r>
          </a:p>
          <a:p>
            <a:pPr marL="285750" indent="-285750" algn="ctr">
              <a:buFontTx/>
              <a:buChar char="-"/>
            </a:pPr>
            <a:r>
              <a:rPr lang="en-US" sz="2400" dirty="0"/>
              <a:t>Common misconceptions and Points of View</a:t>
            </a:r>
          </a:p>
          <a:p>
            <a:pPr marL="285750" indent="-285750" algn="ctr">
              <a:buFontTx/>
              <a:buChar char="-"/>
            </a:pPr>
            <a:r>
              <a:rPr lang="en-US" sz="2400" dirty="0"/>
              <a:t>How its concepts are lifelong skill builders</a:t>
            </a:r>
          </a:p>
          <a:p>
            <a:pPr marL="285750" indent="-285750" algn="ctr">
              <a:buFontTx/>
              <a:buChar char="-"/>
            </a:pPr>
            <a:endParaRPr lang="en-US" sz="2400" dirty="0"/>
          </a:p>
          <a:p>
            <a:pPr marL="285750" indent="-285750" algn="ctr">
              <a:buFontTx/>
              <a:buChar char="-"/>
            </a:pPr>
            <a:endParaRPr lang="en-US" sz="1600" dirty="0"/>
          </a:p>
          <a:p>
            <a:endParaRPr lang="en-US" sz="16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720C6C-88C4-42A8-B907-CE200EBBB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061637">
            <a:off x="1444187" y="1055449"/>
            <a:ext cx="1919129" cy="2289316"/>
          </a:xfrm>
          <a:prstGeom prst="rect">
            <a:avLst/>
          </a:prstGeom>
        </p:spPr>
      </p:pic>
      <p:pic>
        <p:nvPicPr>
          <p:cNvPr id="1026" name="Picture 2" descr="Test Information / ASVAB Information">
            <a:extLst>
              <a:ext uri="{FF2B5EF4-FFF2-40B4-BE49-F238E27FC236}">
                <a16:creationId xmlns:a16="http://schemas.microsoft.com/office/drawing/2014/main" id="{3D76C007-B18C-409C-81F8-90B56B933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85" y="4806001"/>
            <a:ext cx="3150138" cy="1479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20D694E-FBFA-4590-BAD9-F40C48282F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044" y="5661116"/>
            <a:ext cx="540178" cy="538334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F2D2044-ADE2-4BC4-8E6A-04C14CD5F170}"/>
              </a:ext>
            </a:extLst>
          </p:cNvPr>
          <p:cNvSpPr/>
          <p:nvPr/>
        </p:nvSpPr>
        <p:spPr>
          <a:xfrm>
            <a:off x="1458516" y="6498455"/>
            <a:ext cx="9274968" cy="195308"/>
          </a:xfrm>
          <a:prstGeom prst="roundRect">
            <a:avLst/>
          </a:prstGeom>
          <a:gradFill>
            <a:gsLst>
              <a:gs pos="0">
                <a:schemeClr val="accent4">
                  <a:lumMod val="50000"/>
                </a:schemeClr>
              </a:gs>
              <a:gs pos="83000">
                <a:srgbClr val="FFC000"/>
              </a:gs>
            </a:gsLst>
            <a:lin ang="54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99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09C07C7-8145-422D-BBFD-C785DD5F64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55" y="386613"/>
            <a:ext cx="11661490" cy="5667958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65F3A1D-0182-42A0-845A-872F45ED16B5}"/>
              </a:ext>
            </a:extLst>
          </p:cNvPr>
          <p:cNvSpPr txBox="1">
            <a:spLocks/>
          </p:cNvSpPr>
          <p:nvPr/>
        </p:nvSpPr>
        <p:spPr>
          <a:xfrm>
            <a:off x="1066800" y="565082"/>
            <a:ext cx="10058400" cy="4147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+mn-lt"/>
              </a:rPr>
              <a:t>Who offers ASVAB lessons?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95302F-65D5-40BE-A605-091841FA808A}"/>
              </a:ext>
            </a:extLst>
          </p:cNvPr>
          <p:cNvSpPr txBox="1"/>
          <p:nvPr/>
        </p:nvSpPr>
        <p:spPr>
          <a:xfrm>
            <a:off x="673769" y="1331494"/>
            <a:ext cx="101138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Because the ASVAB is a vocational test and not scholastic based, very few brand named testing companies</a:t>
            </a:r>
          </a:p>
          <a:p>
            <a:r>
              <a:rPr lang="en-US" dirty="0"/>
              <a:t>provide ASVAB training: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4DAFE0-D475-4611-A3B7-097748B5C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8233" y="2072498"/>
            <a:ext cx="9706967" cy="422042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5E377B2-9950-4A13-B5EC-06C26F5525F3}"/>
              </a:ext>
            </a:extLst>
          </p:cNvPr>
          <p:cNvSpPr txBox="1"/>
          <p:nvPr/>
        </p:nvSpPr>
        <p:spPr>
          <a:xfrm>
            <a:off x="1372495" y="6519446"/>
            <a:ext cx="94470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Visit us at </a:t>
            </a:r>
            <a:r>
              <a:rPr lang="en-US" sz="1600" i="1" dirty="0">
                <a:hlinkClick r:id="rId4"/>
              </a:rPr>
              <a:t>www.flipsetteracademy.com</a:t>
            </a:r>
            <a:r>
              <a:rPr lang="en-US" sz="1600" i="1" dirty="0"/>
              <a:t> to learn more, and see how you can join our ASVAB classes On Demand!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5E44DCA-11C9-49D9-B415-DA6F38C40A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044" y="5661116"/>
            <a:ext cx="540178" cy="53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5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2B40380-FD26-402C-B6F5-3386FA8986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25" y="227972"/>
            <a:ext cx="11697585" cy="56855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8B6D511-3968-4410-84BC-DCCE4C37188A}"/>
              </a:ext>
            </a:extLst>
          </p:cNvPr>
          <p:cNvSpPr txBox="1"/>
          <p:nvPr/>
        </p:nvSpPr>
        <p:spPr>
          <a:xfrm>
            <a:off x="378777" y="4713145"/>
            <a:ext cx="11434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professional tutor can make all the difference in your life. Your first step to a successful college career starts with a simple phone call or email to FlipSetter Academy – </a:t>
            </a:r>
            <a:r>
              <a:rPr lang="en-US" sz="2400" b="1" i="1" dirty="0"/>
              <a:t>“your score to a brighter future!”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69026A-EFAB-4657-89CB-26CCED37E5D8}"/>
              </a:ext>
            </a:extLst>
          </p:cNvPr>
          <p:cNvSpPr txBox="1"/>
          <p:nvPr/>
        </p:nvSpPr>
        <p:spPr>
          <a:xfrm>
            <a:off x="2056304" y="2817268"/>
            <a:ext cx="6448206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>
                <a:solidFill>
                  <a:srgbClr val="0C808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US" sz="3600" b="1" dirty="0">
                <a:solidFill>
                  <a:srgbClr val="0C8081"/>
                </a:solidFill>
              </a:rPr>
              <a:t> FlipSetter Academy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99EE46-790A-4C1F-9E64-A01BFCBEAF3D}"/>
              </a:ext>
            </a:extLst>
          </p:cNvPr>
          <p:cNvSpPr txBox="1"/>
          <p:nvPr/>
        </p:nvSpPr>
        <p:spPr>
          <a:xfrm>
            <a:off x="5085559" y="5913474"/>
            <a:ext cx="2020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>
                <a:solidFill>
                  <a:srgbClr val="0070C0"/>
                </a:solidFill>
              </a:rPr>
              <a:t>www.flipsetteracademy.com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F84133-002E-4111-B396-1E1B22586D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044" y="5661116"/>
            <a:ext cx="540178" cy="5383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D01A06E-F145-4659-BF44-B10A9DA657CC}"/>
              </a:ext>
            </a:extLst>
          </p:cNvPr>
          <p:cNvSpPr txBox="1"/>
          <p:nvPr/>
        </p:nvSpPr>
        <p:spPr>
          <a:xfrm>
            <a:off x="2056304" y="579697"/>
            <a:ext cx="8079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While there are many out there, we recommend you to join us!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BF2B48-E0F6-4ED7-84D2-8A675F9827CB}"/>
              </a:ext>
            </a:extLst>
          </p:cNvPr>
          <p:cNvSpPr txBox="1"/>
          <p:nvPr/>
        </p:nvSpPr>
        <p:spPr>
          <a:xfrm>
            <a:off x="4408228" y="2173162"/>
            <a:ext cx="3375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Why? Because at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EB1B2B-EFF6-45DD-86D1-0D3B062E6FDF}"/>
              </a:ext>
            </a:extLst>
          </p:cNvPr>
          <p:cNvSpPr txBox="1"/>
          <p:nvPr/>
        </p:nvSpPr>
        <p:spPr>
          <a:xfrm>
            <a:off x="2224281" y="3502007"/>
            <a:ext cx="79338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You can do it right the first time and final time 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6C3DF25-8692-411E-B831-C357416C48C2}"/>
              </a:ext>
            </a:extLst>
          </p:cNvPr>
          <p:cNvSpPr/>
          <p:nvPr/>
        </p:nvSpPr>
        <p:spPr>
          <a:xfrm>
            <a:off x="1458516" y="6498455"/>
            <a:ext cx="9274968" cy="195308"/>
          </a:xfrm>
          <a:prstGeom prst="roundRect">
            <a:avLst/>
          </a:prstGeom>
          <a:gradFill>
            <a:gsLst>
              <a:gs pos="0">
                <a:schemeClr val="accent4">
                  <a:lumMod val="50000"/>
                </a:schemeClr>
              </a:gs>
              <a:gs pos="83000">
                <a:srgbClr val="FFC000"/>
              </a:gs>
            </a:gsLst>
            <a:lin ang="54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81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94ADBF-C7A1-4993-9C5F-2964EBC98055}"/>
              </a:ext>
            </a:extLst>
          </p:cNvPr>
          <p:cNvSpPr txBox="1"/>
          <p:nvPr/>
        </p:nvSpPr>
        <p:spPr>
          <a:xfrm>
            <a:off x="683581" y="425372"/>
            <a:ext cx="977727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ASVAB</a:t>
            </a:r>
          </a:p>
          <a:p>
            <a:pPr algn="ctr"/>
            <a:r>
              <a:rPr lang="en-US" sz="3600" dirty="0"/>
              <a:t>Armed Services Vocational Aptitude Battery Test</a:t>
            </a:r>
          </a:p>
          <a:p>
            <a:pPr algn="ctr"/>
            <a:endParaRPr lang="en-US" sz="6000" dirty="0"/>
          </a:p>
          <a:p>
            <a:endParaRPr lang="en-US" sz="3600" dirty="0"/>
          </a:p>
          <a:p>
            <a:r>
              <a:rPr lang="en-US" sz="3600" dirty="0"/>
              <a:t>                 </a:t>
            </a:r>
            <a:r>
              <a:rPr lang="en-US" dirty="0"/>
              <a:t>Before FlipSetter Academy                           With FlipSetter Academy</a:t>
            </a:r>
          </a:p>
          <a:p>
            <a:pPr algn="ctr"/>
            <a:endParaRPr lang="en-US" sz="2400" dirty="0"/>
          </a:p>
          <a:p>
            <a:pPr algn="ctr"/>
            <a:r>
              <a:rPr lang="en-US" dirty="0"/>
              <a:t>We will transition you from Impossible to Incredible!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632F73-F439-40F1-9314-5F2E84AB42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8448" y="2255655"/>
            <a:ext cx="1322119" cy="13221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559BF74-15B7-44D7-887E-F4347CFF8D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965" y="2255655"/>
            <a:ext cx="1612798" cy="1322119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7090C6F-EA31-4241-AF4B-954A03E65125}"/>
              </a:ext>
            </a:extLst>
          </p:cNvPr>
          <p:cNvCxnSpPr/>
          <p:nvPr/>
        </p:nvCxnSpPr>
        <p:spPr>
          <a:xfrm>
            <a:off x="4470763" y="2916714"/>
            <a:ext cx="2231878" cy="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4816BB42-F24E-46C8-A567-ECFCE4E97AA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1024" y="281310"/>
            <a:ext cx="363855" cy="29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DF9EB09-C9B2-489D-8A0F-D57A413F239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5131" y="253380"/>
            <a:ext cx="403091" cy="37222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Image result for free facebook logo">
            <a:extLst>
              <a:ext uri="{FF2B5EF4-FFF2-40B4-BE49-F238E27FC236}">
                <a16:creationId xmlns:a16="http://schemas.microsoft.com/office/drawing/2014/main" id="{B47BE8A6-1223-4ADB-ACB1-12E94273D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114" y="258075"/>
            <a:ext cx="334594" cy="33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163818B-16E9-4F0C-AD8A-42EE2877996E}"/>
              </a:ext>
            </a:extLst>
          </p:cNvPr>
          <p:cNvSpPr txBox="1"/>
          <p:nvPr/>
        </p:nvSpPr>
        <p:spPr>
          <a:xfrm>
            <a:off x="10435946" y="658550"/>
            <a:ext cx="1522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Let’s Connect!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1BD9BB-1CF6-4C63-BABC-9C7A29A0D7FB}"/>
              </a:ext>
            </a:extLst>
          </p:cNvPr>
          <p:cNvSpPr txBox="1"/>
          <p:nvPr/>
        </p:nvSpPr>
        <p:spPr>
          <a:xfrm>
            <a:off x="1553590" y="5718349"/>
            <a:ext cx="6915707" cy="866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14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“Success is what we define it to be. We can only control our own outcome, and by doing so education is the difference between a good decision and the best decision…”</a:t>
            </a:r>
            <a:endParaRPr lang="en-US" sz="1400" i="1" dirty="0"/>
          </a:p>
          <a:p>
            <a:r>
              <a:rPr lang="en-US" sz="1400" i="1" dirty="0"/>
              <a:t>- Sabaresh Krishnan, Founder of FlipSetter Academy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3E95AF5-451B-40DC-A231-6797E497E1B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78" y="5333748"/>
            <a:ext cx="1065921" cy="125150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DADA672-343A-4D58-96BE-AA1A1E4425D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044" y="6046919"/>
            <a:ext cx="540178" cy="53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549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6295765-4E4B-42CB-9A93-E7370525FE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23" y="293589"/>
            <a:ext cx="11742199" cy="57071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946DAD3-BE84-4852-A2B1-7BF879143677}"/>
              </a:ext>
            </a:extLst>
          </p:cNvPr>
          <p:cNvSpPr txBox="1"/>
          <p:nvPr/>
        </p:nvSpPr>
        <p:spPr>
          <a:xfrm>
            <a:off x="857840" y="658550"/>
            <a:ext cx="98719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             What is the ASVAB?</a:t>
            </a:r>
          </a:p>
          <a:p>
            <a:pPr algn="ctr"/>
            <a:endParaRPr lang="en-US" sz="2000" dirty="0"/>
          </a:p>
          <a:p>
            <a:r>
              <a:rPr lang="en-US" sz="2000" dirty="0"/>
              <a:t>The ASVAB stands for Armed Services Vocational Aptitude Batter test. Local military recruitment offices administer it. </a:t>
            </a:r>
          </a:p>
          <a:p>
            <a:endParaRPr lang="en-US" sz="2000" dirty="0"/>
          </a:p>
          <a:p>
            <a:pPr algn="ctr"/>
            <a:r>
              <a:rPr lang="en-US" sz="2400" dirty="0"/>
              <a:t>             Who takes the ASVAB?</a:t>
            </a:r>
          </a:p>
          <a:p>
            <a:pPr algn="ctr"/>
            <a:endParaRPr lang="en-US" sz="2400" dirty="0"/>
          </a:p>
          <a:p>
            <a:r>
              <a:rPr lang="en-US" sz="2000" dirty="0"/>
              <a:t>It’s a national exam taken by high school students (pre-military) and post military personnel interested in military careers. </a:t>
            </a:r>
          </a:p>
          <a:p>
            <a:endParaRPr lang="en-US" sz="2000" dirty="0"/>
          </a:p>
          <a:p>
            <a:pPr algn="ctr"/>
            <a:r>
              <a:rPr lang="en-US" sz="2400" dirty="0"/>
              <a:t>               Why is it important?</a:t>
            </a:r>
          </a:p>
          <a:p>
            <a:endParaRPr lang="en-US" sz="2400" dirty="0"/>
          </a:p>
          <a:p>
            <a:r>
              <a:rPr lang="en-US" sz="2000" dirty="0"/>
              <a:t>It requires the bare minimum skillsets scholastically to help transition from high school to recruitment, or post military to enter professional development into the military workforce. </a:t>
            </a:r>
          </a:p>
        </p:txBody>
      </p:sp>
      <p:pic>
        <p:nvPicPr>
          <p:cNvPr id="3" name="Picture 2" descr="20,082 Question mark man Stock Photos, Images | Download Question mark man  Pictures on Depositphotos®">
            <a:extLst>
              <a:ext uri="{FF2B5EF4-FFF2-40B4-BE49-F238E27FC236}">
                <a16:creationId xmlns:a16="http://schemas.microsoft.com/office/drawing/2014/main" id="{1A825305-7EED-4F5F-AE3F-FC0F4F7A28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3" y="5367531"/>
            <a:ext cx="1131180" cy="1333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12D8A1C-504A-4F05-9F05-ACFF01730C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044" y="5661116"/>
            <a:ext cx="540178" cy="538334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8F048F3-0403-4A6F-91B9-5BD760E7CB17}"/>
              </a:ext>
            </a:extLst>
          </p:cNvPr>
          <p:cNvSpPr/>
          <p:nvPr/>
        </p:nvSpPr>
        <p:spPr>
          <a:xfrm>
            <a:off x="1458516" y="6498455"/>
            <a:ext cx="9274968" cy="195308"/>
          </a:xfrm>
          <a:prstGeom prst="roundRect">
            <a:avLst/>
          </a:prstGeom>
          <a:gradFill>
            <a:gsLst>
              <a:gs pos="0">
                <a:schemeClr val="accent4">
                  <a:lumMod val="50000"/>
                </a:schemeClr>
              </a:gs>
              <a:gs pos="83000">
                <a:srgbClr val="FFC000"/>
              </a:gs>
            </a:gsLst>
            <a:lin ang="54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34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9825235-8648-4A6A-BBA7-7F02E9112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78" y="510286"/>
            <a:ext cx="11482540" cy="558098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00FBF8F-5C2F-4110-9297-B696A7511BE3}"/>
              </a:ext>
            </a:extLst>
          </p:cNvPr>
          <p:cNvSpPr txBox="1"/>
          <p:nvPr/>
        </p:nvSpPr>
        <p:spPr>
          <a:xfrm>
            <a:off x="400975" y="766732"/>
            <a:ext cx="1139005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Is the ASVAB hard?</a:t>
            </a:r>
          </a:p>
          <a:p>
            <a:pPr marL="457200" indent="-457200">
              <a:buFontTx/>
              <a:buChar char="-"/>
            </a:pPr>
            <a:r>
              <a:rPr lang="en-US" sz="2400" dirty="0"/>
              <a:t>It can be challenging for some students. With the right program, expert instructors and an easy to use system, you can win. Without proper preparation you’re going to lose.</a:t>
            </a:r>
          </a:p>
          <a:p>
            <a:endParaRPr lang="en-US" sz="2400" dirty="0"/>
          </a:p>
          <a:p>
            <a:r>
              <a:rPr lang="en-US" sz="2400" dirty="0"/>
              <a:t>How do you get a good score?</a:t>
            </a:r>
          </a:p>
          <a:p>
            <a:pPr marL="457200" indent="-457200">
              <a:buFontTx/>
              <a:buChar char="-"/>
            </a:pPr>
            <a:r>
              <a:rPr lang="en-US" sz="2400" dirty="0"/>
              <a:t>Look for a trusted program i.e. Princeton Review, Kaplan, FlipSetter Academy that specializes in this niche test that millions of students take every year. We are all industry experts for this test</a:t>
            </a:r>
          </a:p>
          <a:p>
            <a:endParaRPr lang="en-US" sz="2800" dirty="0"/>
          </a:p>
          <a:p>
            <a:r>
              <a:rPr lang="en-US" sz="2400" dirty="0"/>
              <a:t>What are the benefits?</a:t>
            </a:r>
          </a:p>
          <a:p>
            <a:pPr marL="457200" indent="-457200">
              <a:buFontTx/>
              <a:buChar char="-"/>
            </a:pPr>
            <a:r>
              <a:rPr lang="en-US" sz="2400" dirty="0"/>
              <a:t>Have colleges scout you out and pay for you!</a:t>
            </a:r>
          </a:p>
          <a:p>
            <a:pPr marL="457200" indent="-457200">
              <a:buFontTx/>
              <a:buChar char="-"/>
            </a:pPr>
            <a:r>
              <a:rPr lang="en-US" sz="2400" dirty="0"/>
              <a:t>Standing out from the masses with a high score</a:t>
            </a:r>
          </a:p>
          <a:p>
            <a:pPr marL="457200" indent="-457200">
              <a:buFontTx/>
              <a:buChar char="-"/>
            </a:pPr>
            <a:r>
              <a:rPr lang="en-US" sz="2400" dirty="0"/>
              <a:t>Making you feel smarter &amp; gaining confidence</a:t>
            </a:r>
          </a:p>
          <a:p>
            <a:pPr marL="457200" indent="-457200">
              <a:buFontTx/>
              <a:buChar char="-"/>
            </a:pPr>
            <a:r>
              <a:rPr lang="en-US" sz="2400" dirty="0"/>
              <a:t>Explore rewarding military careers and adventurous pathways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1EF44D-AFAB-4DC4-9FFB-251F771534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044" y="5661116"/>
            <a:ext cx="540178" cy="538334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D05BE65-E819-4585-9194-021EA203D3E9}"/>
              </a:ext>
            </a:extLst>
          </p:cNvPr>
          <p:cNvSpPr/>
          <p:nvPr/>
        </p:nvSpPr>
        <p:spPr>
          <a:xfrm>
            <a:off x="1458516" y="6498455"/>
            <a:ext cx="9274968" cy="195308"/>
          </a:xfrm>
          <a:prstGeom prst="roundRect">
            <a:avLst/>
          </a:prstGeom>
          <a:gradFill>
            <a:gsLst>
              <a:gs pos="0">
                <a:schemeClr val="accent4">
                  <a:lumMod val="50000"/>
                </a:schemeClr>
              </a:gs>
              <a:gs pos="83000">
                <a:srgbClr val="FFC000"/>
              </a:gs>
            </a:gsLst>
            <a:lin ang="54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84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94E133F-A9A5-4073-A9AD-B75B32917B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47" y="380540"/>
            <a:ext cx="11473067" cy="557637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1A94F8B-C8A7-443F-8778-1FC3FD56E16C}"/>
              </a:ext>
            </a:extLst>
          </p:cNvPr>
          <p:cNvSpPr txBox="1"/>
          <p:nvPr/>
        </p:nvSpPr>
        <p:spPr>
          <a:xfrm>
            <a:off x="676182" y="443884"/>
            <a:ext cx="1083963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Point of View 1 - </a:t>
            </a:r>
          </a:p>
          <a:p>
            <a:pPr algn="ctr"/>
            <a:endParaRPr lang="en-US" sz="2800" dirty="0"/>
          </a:p>
          <a:p>
            <a:r>
              <a:rPr lang="en-US" sz="2800" i="1" dirty="0"/>
              <a:t>“I plan on going into the military, so the bare minimum GPA is more than enough to get by. I don’t see a need to score high on the ASVAB or increase my GPA.” </a:t>
            </a:r>
          </a:p>
          <a:p>
            <a:endParaRPr lang="en-US" sz="2800" dirty="0"/>
          </a:p>
          <a:p>
            <a:r>
              <a:rPr lang="en-US" sz="2800" dirty="0"/>
              <a:t>Tutor – It is your decision to choose a path that’s not scholastically heavy. However, when dealing with intelligence, briefing, helicopters, Humvees and other expensive, military equipment you’ll still </a:t>
            </a:r>
            <a:r>
              <a:rPr lang="en-US" sz="2800" b="1" dirty="0">
                <a:solidFill>
                  <a:srgbClr val="FF0000"/>
                </a:solidFill>
              </a:rPr>
              <a:t>NEED</a:t>
            </a:r>
            <a:r>
              <a:rPr lang="en-US" sz="2800" dirty="0"/>
              <a:t> a certain aptitude level. Otherwise, the ASVAB wouldn’t be required.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1A5C89-5CC1-4E10-BAF3-3D78570807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044" y="5661116"/>
            <a:ext cx="540178" cy="538334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7112A79-1953-44BD-96A2-1EE2AF39B59D}"/>
              </a:ext>
            </a:extLst>
          </p:cNvPr>
          <p:cNvSpPr/>
          <p:nvPr/>
        </p:nvSpPr>
        <p:spPr>
          <a:xfrm>
            <a:off x="1458516" y="6498455"/>
            <a:ext cx="9274968" cy="195308"/>
          </a:xfrm>
          <a:prstGeom prst="roundRect">
            <a:avLst/>
          </a:prstGeom>
          <a:gradFill>
            <a:gsLst>
              <a:gs pos="0">
                <a:schemeClr val="accent4">
                  <a:lumMod val="50000"/>
                </a:schemeClr>
              </a:gs>
              <a:gs pos="83000">
                <a:srgbClr val="FFC000"/>
              </a:gs>
            </a:gsLst>
            <a:lin ang="54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85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C9AD57-A032-41CA-A2AB-77E49D084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39" y="272354"/>
            <a:ext cx="11659121" cy="56668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A373F0-B30A-42D5-851E-21583725C92D}"/>
              </a:ext>
            </a:extLst>
          </p:cNvPr>
          <p:cNvSpPr txBox="1"/>
          <p:nvPr/>
        </p:nvSpPr>
        <p:spPr>
          <a:xfrm>
            <a:off x="507506" y="612844"/>
            <a:ext cx="11034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Point of View 2 -</a:t>
            </a:r>
          </a:p>
          <a:p>
            <a:endParaRPr lang="en-US" sz="2000" dirty="0"/>
          </a:p>
          <a:p>
            <a:r>
              <a:rPr lang="en-US" sz="2400" i="1" dirty="0"/>
              <a:t>“I’m not planning on going to college. I’m going enlist in the military, have them pay for my schooling, so entrance exams don’t apply to me.”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  <a:p>
            <a:endParaRPr lang="en-US" sz="2400" dirty="0"/>
          </a:p>
          <a:p>
            <a:r>
              <a:rPr lang="en-US" sz="2400" dirty="0"/>
              <a:t>Tutor  - The ASVAB is </a:t>
            </a:r>
            <a:r>
              <a:rPr lang="en-US" sz="2400" b="1" dirty="0">
                <a:solidFill>
                  <a:srgbClr val="FF0000"/>
                </a:solidFill>
              </a:rPr>
              <a:t>STILL</a:t>
            </a:r>
            <a:r>
              <a:rPr lang="en-US" sz="2400" dirty="0"/>
              <a:t> a military entrance exam. It’s not the SAT, but </a:t>
            </a:r>
            <a:r>
              <a:rPr lang="en-US" sz="2400" b="1" dirty="0">
                <a:solidFill>
                  <a:srgbClr val="FF0000"/>
                </a:solidFill>
              </a:rPr>
              <a:t>STILL</a:t>
            </a:r>
            <a:r>
              <a:rPr lang="en-US" sz="2400" dirty="0"/>
              <a:t> requires a score. It </a:t>
            </a:r>
            <a:r>
              <a:rPr lang="en-US" sz="2400" b="1" dirty="0">
                <a:solidFill>
                  <a:srgbClr val="FF0000"/>
                </a:solidFill>
              </a:rPr>
              <a:t>STILL</a:t>
            </a:r>
            <a:r>
              <a:rPr lang="en-US" sz="2400" dirty="0"/>
              <a:t> contains essential math, reading, writing and science skills needed to enlist. When you do master these skills, the values will speak for themselves!</a:t>
            </a:r>
          </a:p>
          <a:p>
            <a:endParaRPr lang="en-US" sz="2000" dirty="0"/>
          </a:p>
          <a:p>
            <a:endParaRPr lang="en-US" sz="2000" dirty="0"/>
          </a:p>
          <a:p>
            <a:pPr algn="ctr"/>
            <a:r>
              <a:rPr lang="en-US" sz="2800" dirty="0"/>
              <a:t>Think outside the box!</a:t>
            </a:r>
            <a:endParaRPr lang="en-US" sz="2000" dirty="0"/>
          </a:p>
          <a:p>
            <a:pPr marL="285750" indent="-285750">
              <a:buFontTx/>
              <a:buChar char="-"/>
            </a:pPr>
            <a:endParaRPr lang="en-US" sz="2000" dirty="0"/>
          </a:p>
          <a:p>
            <a:pPr marL="285750" indent="-285750">
              <a:buFontTx/>
              <a:buChar char="-"/>
            </a:pPr>
            <a:endParaRPr lang="en-US" sz="2000" dirty="0"/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8BEDCF-CFDF-4B5B-9C51-BF48542C56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044" y="5661116"/>
            <a:ext cx="540178" cy="538334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7BC0471-E2CD-4CED-B244-573374557C01}"/>
              </a:ext>
            </a:extLst>
          </p:cNvPr>
          <p:cNvSpPr/>
          <p:nvPr/>
        </p:nvSpPr>
        <p:spPr>
          <a:xfrm>
            <a:off x="1458516" y="6498455"/>
            <a:ext cx="9274968" cy="195308"/>
          </a:xfrm>
          <a:prstGeom prst="roundRect">
            <a:avLst/>
          </a:prstGeom>
          <a:gradFill>
            <a:gsLst>
              <a:gs pos="0">
                <a:schemeClr val="accent4">
                  <a:lumMod val="50000"/>
                </a:schemeClr>
              </a:gs>
              <a:gs pos="83000">
                <a:srgbClr val="FFC000"/>
              </a:gs>
            </a:gsLst>
            <a:lin ang="54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89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EA8B708-5626-4E59-8E30-E82913C419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76" y="312598"/>
            <a:ext cx="11667647" cy="56709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1D66004-BB2B-44C0-AC64-5B88FE8F11C9}"/>
              </a:ext>
            </a:extLst>
          </p:cNvPr>
          <p:cNvSpPr txBox="1"/>
          <p:nvPr/>
        </p:nvSpPr>
        <p:spPr>
          <a:xfrm>
            <a:off x="507506" y="612844"/>
            <a:ext cx="1103494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Point of View 3-</a:t>
            </a:r>
          </a:p>
          <a:p>
            <a:endParaRPr lang="en-US" sz="2000" dirty="0"/>
          </a:p>
          <a:p>
            <a:r>
              <a:rPr lang="en-US" sz="2400" i="1" dirty="0"/>
              <a:t>“Ok, so I decided to study for the ASVAB. I’m in the military now. I don’t need these skills anymore, so what was the point?”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  <a:p>
            <a:endParaRPr lang="en-US" sz="2400" dirty="0"/>
          </a:p>
          <a:p>
            <a:r>
              <a:rPr lang="en-US" sz="2400" dirty="0"/>
              <a:t>Tutor  - Generally, military personnel who look for employment (post-military) whether it be a career in the military or as a civilian, you’re </a:t>
            </a:r>
            <a:r>
              <a:rPr lang="en-US" sz="2400" b="1" dirty="0">
                <a:solidFill>
                  <a:srgbClr val="FF0000"/>
                </a:solidFill>
              </a:rPr>
              <a:t>STILL</a:t>
            </a:r>
            <a:r>
              <a:rPr lang="en-US" sz="2400" dirty="0"/>
              <a:t> expected to uphold educational and professional standards. For military careers, you are </a:t>
            </a:r>
            <a:r>
              <a:rPr lang="en-US" sz="2400" b="1" dirty="0">
                <a:solidFill>
                  <a:srgbClr val="FF0000"/>
                </a:solidFill>
              </a:rPr>
              <a:t>STILL</a:t>
            </a:r>
            <a:r>
              <a:rPr lang="en-US" sz="2400" dirty="0"/>
              <a:t> required to have an ASVAB score. So, you </a:t>
            </a:r>
            <a:r>
              <a:rPr lang="en-US" sz="2400" b="1" dirty="0">
                <a:solidFill>
                  <a:srgbClr val="FF0000"/>
                </a:solidFill>
              </a:rPr>
              <a:t>STILL</a:t>
            </a:r>
            <a:r>
              <a:rPr lang="en-US" sz="2400" dirty="0"/>
              <a:t> can’t avoid fundamental knowledge. </a:t>
            </a:r>
          </a:p>
          <a:p>
            <a:endParaRPr lang="en-US" sz="2000" dirty="0"/>
          </a:p>
          <a:p>
            <a:endParaRPr lang="en-US" sz="2000" dirty="0"/>
          </a:p>
          <a:p>
            <a:pPr marL="285750" indent="-285750">
              <a:buFontTx/>
              <a:buChar char="-"/>
            </a:pPr>
            <a:endParaRPr lang="en-US" sz="2000" dirty="0"/>
          </a:p>
          <a:p>
            <a:pPr marL="285750" indent="-285750">
              <a:buFontTx/>
              <a:buChar char="-"/>
            </a:pPr>
            <a:endParaRPr lang="en-US" sz="2000" dirty="0"/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2D0068-C699-47E5-84F4-7C591AC529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044" y="5661116"/>
            <a:ext cx="540178" cy="538334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2F1AADF-18A2-4539-8B25-DD0AC77E6AA5}"/>
              </a:ext>
            </a:extLst>
          </p:cNvPr>
          <p:cNvSpPr/>
          <p:nvPr/>
        </p:nvSpPr>
        <p:spPr>
          <a:xfrm>
            <a:off x="1458516" y="6498455"/>
            <a:ext cx="9274968" cy="195308"/>
          </a:xfrm>
          <a:prstGeom prst="roundRect">
            <a:avLst/>
          </a:prstGeom>
          <a:gradFill>
            <a:gsLst>
              <a:gs pos="0">
                <a:schemeClr val="accent4">
                  <a:lumMod val="50000"/>
                </a:schemeClr>
              </a:gs>
              <a:gs pos="83000">
                <a:srgbClr val="FFC000"/>
              </a:gs>
            </a:gsLst>
            <a:lin ang="54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67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32B71CA-1E41-40A1-A57B-1DC666DF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28" y="286603"/>
            <a:ext cx="11556743" cy="5617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515A69-C504-4556-B35A-BE5D2493A000}"/>
              </a:ext>
            </a:extLst>
          </p:cNvPr>
          <p:cNvSpPr txBox="1">
            <a:spLocks/>
          </p:cNvSpPr>
          <p:nvPr/>
        </p:nvSpPr>
        <p:spPr>
          <a:xfrm>
            <a:off x="1097280" y="286603"/>
            <a:ext cx="10058400" cy="512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+mn-lt"/>
              </a:rPr>
              <a:t>What is tested on the ASVAB?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BD54A6-751F-4571-B6BD-E8145A0C978E}"/>
              </a:ext>
            </a:extLst>
          </p:cNvPr>
          <p:cNvSpPr txBox="1"/>
          <p:nvPr/>
        </p:nvSpPr>
        <p:spPr>
          <a:xfrm>
            <a:off x="404266" y="1143930"/>
            <a:ext cx="1147010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sz="2000" b="1" i="0" dirty="0">
                <a:solidFill>
                  <a:srgbClr val="000000"/>
                </a:solidFill>
                <a:effectLst/>
                <a:latin typeface="+mj-lt"/>
              </a:rPr>
              <a:t>EL - Electronics: GS+AR+MK+EI                                      FA - Field Artillery: AR+CS+MK+MC</a:t>
            </a:r>
            <a:endParaRPr lang="en-US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 fontAlgn="base"/>
            <a:r>
              <a:rPr lang="en-US" sz="2000" b="1" i="0" dirty="0">
                <a:solidFill>
                  <a:srgbClr val="000000"/>
                </a:solidFill>
                <a:effectLst/>
                <a:latin typeface="+mj-lt"/>
              </a:rPr>
              <a:t> </a:t>
            </a:r>
            <a:endParaRPr lang="en-US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 fontAlgn="base"/>
            <a:r>
              <a:rPr lang="en-US" sz="2000" b="1" i="0" dirty="0">
                <a:solidFill>
                  <a:srgbClr val="000000"/>
                </a:solidFill>
                <a:effectLst/>
                <a:latin typeface="+mj-lt"/>
              </a:rPr>
              <a:t>GM - General Maintenance: GS+AS+MK+EI                  GT - General Technical: AR</a:t>
            </a:r>
            <a:endParaRPr lang="en-US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 fontAlgn="base"/>
            <a:r>
              <a:rPr lang="en-US" sz="2000" b="1" i="0" dirty="0">
                <a:solidFill>
                  <a:srgbClr val="000000"/>
                </a:solidFill>
                <a:effectLst/>
                <a:latin typeface="+mj-lt"/>
              </a:rPr>
              <a:t> </a:t>
            </a:r>
            <a:endParaRPr lang="en-US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 fontAlgn="base"/>
            <a:r>
              <a:rPr lang="en-US" sz="2000" b="1" i="0" dirty="0">
                <a:solidFill>
                  <a:srgbClr val="000000"/>
                </a:solidFill>
                <a:effectLst/>
                <a:latin typeface="+mj-lt"/>
              </a:rPr>
              <a:t>MM - Mechanical Maintenance: NO+AS+MC+EI          ST - Skilled Technical: GS+MK+MC</a:t>
            </a:r>
            <a:endParaRPr lang="en-US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 fontAlgn="base"/>
            <a:r>
              <a:rPr lang="en-US" sz="2000" b="1" i="0" dirty="0">
                <a:solidFill>
                  <a:srgbClr val="000000"/>
                </a:solidFill>
                <a:effectLst/>
                <a:latin typeface="+mj-lt"/>
              </a:rPr>
              <a:t> </a:t>
            </a:r>
            <a:endParaRPr lang="en-US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 fontAlgn="base"/>
            <a:r>
              <a:rPr lang="en-US" sz="2000" b="1" i="0" dirty="0">
                <a:solidFill>
                  <a:srgbClr val="000000"/>
                </a:solidFill>
                <a:effectLst/>
                <a:latin typeface="+mj-lt"/>
              </a:rPr>
              <a:t>OF - Operators and Food: NO+AS+MC                            SC - Surveillance and Communications: AR+AS+MC   </a:t>
            </a:r>
            <a:endParaRPr lang="en-US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 fontAlgn="base"/>
            <a:r>
              <a:rPr lang="en-US" sz="2000" b="1" i="0" dirty="0">
                <a:solidFill>
                  <a:srgbClr val="000000"/>
                </a:solidFill>
                <a:effectLst/>
                <a:latin typeface="+mj-lt"/>
              </a:rPr>
              <a:t> </a:t>
            </a:r>
            <a:endParaRPr lang="en-US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 fontAlgn="base"/>
            <a:r>
              <a:rPr lang="en-US" sz="2000" b="1" i="0" dirty="0">
                <a:solidFill>
                  <a:srgbClr val="000000"/>
                </a:solidFill>
                <a:effectLst/>
                <a:latin typeface="+mj-lt"/>
              </a:rPr>
              <a:t>Subtests:</a:t>
            </a:r>
            <a:endParaRPr lang="en-US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 fontAlgn="base"/>
            <a:r>
              <a:rPr lang="en-US" sz="2000" b="1" i="0" dirty="0">
                <a:solidFill>
                  <a:srgbClr val="000000"/>
                </a:solidFill>
                <a:effectLst/>
                <a:latin typeface="+mj-lt"/>
              </a:rPr>
              <a:t>GS – General Science                                    AR – Arithmetic Reasoning</a:t>
            </a:r>
            <a:endParaRPr lang="en-US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 fontAlgn="base"/>
            <a:r>
              <a:rPr lang="en-US" sz="2000" b="1" i="0" dirty="0">
                <a:solidFill>
                  <a:srgbClr val="000000"/>
                </a:solidFill>
                <a:effectLst/>
                <a:latin typeface="+mj-lt"/>
              </a:rPr>
              <a:t>WK – Word Knowledge                                  PC – Paragraph Comprehension</a:t>
            </a:r>
            <a:endParaRPr lang="en-US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 fontAlgn="base"/>
            <a:r>
              <a:rPr lang="en-US" sz="2000" b="1" i="0" dirty="0">
                <a:solidFill>
                  <a:srgbClr val="000000"/>
                </a:solidFill>
                <a:effectLst/>
                <a:latin typeface="+mj-lt"/>
              </a:rPr>
              <a:t>MK – Math Knowledge                                  EI – Electronics Information</a:t>
            </a:r>
            <a:endParaRPr lang="en-US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 fontAlgn="base"/>
            <a:r>
              <a:rPr lang="en-US" sz="2000" b="1" i="0" dirty="0">
                <a:solidFill>
                  <a:srgbClr val="000000"/>
                </a:solidFill>
                <a:effectLst/>
                <a:latin typeface="+mj-lt"/>
              </a:rPr>
              <a:t>AS – Auto and Shop Information                 MC – Mechanical Comprehension</a:t>
            </a:r>
            <a:endParaRPr lang="en-US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 fontAlgn="base"/>
            <a:r>
              <a:rPr lang="en-US" sz="2000" b="1" i="0" dirty="0">
                <a:solidFill>
                  <a:srgbClr val="000000"/>
                </a:solidFill>
                <a:effectLst/>
                <a:latin typeface="+mj-lt"/>
              </a:rPr>
              <a:t>                 </a:t>
            </a:r>
          </a:p>
          <a:p>
            <a:pPr algn="l" fontAlgn="base"/>
            <a:endParaRPr lang="en-US" sz="2000" b="1" dirty="0">
              <a:solidFill>
                <a:srgbClr val="000000"/>
              </a:solidFill>
              <a:latin typeface="+mj-lt"/>
            </a:endParaRPr>
          </a:p>
          <a:p>
            <a:pPr algn="l" fontAlgn="base"/>
            <a:r>
              <a:rPr lang="en-US" sz="2000" b="1" dirty="0">
                <a:solidFill>
                  <a:srgbClr val="000000"/>
                </a:solidFill>
                <a:latin typeface="+mj-lt"/>
              </a:rPr>
              <a:t>For more information, please visit - </a:t>
            </a:r>
            <a:r>
              <a:rPr lang="en-US" sz="2000" b="1" i="1" dirty="0">
                <a:solidFill>
                  <a:srgbClr val="000000"/>
                </a:solidFill>
                <a:latin typeface="+mj-lt"/>
                <a:hlinkClick r:id="rId3"/>
              </a:rPr>
              <a:t>https://www.flipsetteracademy.com/asvab</a:t>
            </a:r>
            <a:r>
              <a:rPr lang="en-US" sz="2000" b="1" i="1" dirty="0">
                <a:solidFill>
                  <a:srgbClr val="000000"/>
                </a:solidFill>
                <a:latin typeface="+mj-lt"/>
              </a:rPr>
              <a:t> </a:t>
            </a:r>
            <a:endParaRPr lang="en-US" sz="2000" b="1" i="1" dirty="0">
              <a:solidFill>
                <a:srgbClr val="000000"/>
              </a:solidFill>
              <a:effectLst/>
              <a:latin typeface="+mj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5D5EF7-0809-4C50-8018-EB39B344CB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044" y="5661116"/>
            <a:ext cx="540178" cy="538334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A6C99C7-3DAE-4366-A45B-CBC0FA0EA89C}"/>
              </a:ext>
            </a:extLst>
          </p:cNvPr>
          <p:cNvSpPr/>
          <p:nvPr/>
        </p:nvSpPr>
        <p:spPr>
          <a:xfrm>
            <a:off x="1458516" y="6498455"/>
            <a:ext cx="9274968" cy="195308"/>
          </a:xfrm>
          <a:prstGeom prst="roundRect">
            <a:avLst/>
          </a:prstGeom>
          <a:gradFill>
            <a:gsLst>
              <a:gs pos="0">
                <a:schemeClr val="accent4">
                  <a:lumMod val="50000"/>
                </a:schemeClr>
              </a:gs>
              <a:gs pos="83000">
                <a:srgbClr val="FFC000"/>
              </a:gs>
            </a:gsLst>
            <a:lin ang="54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663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BCC5E21-4D0F-4652-A043-D1105FA61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66" y="237543"/>
            <a:ext cx="11473067" cy="557637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835C12-8A8A-4BFD-8A3A-2D40D3559A90}"/>
              </a:ext>
            </a:extLst>
          </p:cNvPr>
          <p:cNvSpPr txBox="1">
            <a:spLocks/>
          </p:cNvSpPr>
          <p:nvPr/>
        </p:nvSpPr>
        <p:spPr>
          <a:xfrm>
            <a:off x="1097280" y="286604"/>
            <a:ext cx="10058400" cy="4857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+mn-lt"/>
              </a:rPr>
              <a:t>Where can I take the ASVAB?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565D928-CB18-4534-AC4F-3D00FAEB7CBF}"/>
              </a:ext>
            </a:extLst>
          </p:cNvPr>
          <p:cNvSpPr txBox="1">
            <a:spLocks/>
          </p:cNvSpPr>
          <p:nvPr/>
        </p:nvSpPr>
        <p:spPr>
          <a:xfrm>
            <a:off x="665825" y="1038687"/>
            <a:ext cx="11034943" cy="48304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Tests can be taken at your nearest military recruiting office:</a:t>
            </a:r>
          </a:p>
          <a:p>
            <a:r>
              <a:rPr lang="en-US" dirty="0"/>
              <a:t>- Army, Marines, Airforce, Navy and Coast Guard </a:t>
            </a:r>
          </a:p>
          <a:p>
            <a:endParaRPr lang="en-US" dirty="0"/>
          </a:p>
          <a:p>
            <a:r>
              <a:rPr lang="en-US" dirty="0"/>
              <a:t>How much does it cost to take the ASVAB?</a:t>
            </a:r>
          </a:p>
          <a:p>
            <a:r>
              <a:rPr lang="en-US" dirty="0"/>
              <a:t>There is no fee to take the ASVAB</a:t>
            </a:r>
          </a:p>
          <a:p>
            <a:endParaRPr lang="en-US" dirty="0"/>
          </a:p>
          <a:p>
            <a:r>
              <a:rPr lang="en-US" dirty="0"/>
              <a:t>How many times should I take it?</a:t>
            </a:r>
          </a:p>
          <a:p>
            <a:r>
              <a:rPr lang="en-US" dirty="0"/>
              <a:t>It is recommended that you limit your ASVAB to a maximum of three attempts. The ASVAB can be taken for military enlistment and post-military (military careers)</a:t>
            </a:r>
          </a:p>
          <a:p>
            <a:endParaRPr lang="en-US" dirty="0"/>
          </a:p>
          <a:p>
            <a:r>
              <a:rPr lang="en-US" dirty="0"/>
              <a:t>You can do it right the first time, with us!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C979CB-EF8C-482C-A307-891390B74D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044" y="5661116"/>
            <a:ext cx="540178" cy="538334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DC180FF-E7B7-49ED-821C-673218C7B16C}"/>
              </a:ext>
            </a:extLst>
          </p:cNvPr>
          <p:cNvSpPr/>
          <p:nvPr/>
        </p:nvSpPr>
        <p:spPr>
          <a:xfrm>
            <a:off x="1458516" y="6498455"/>
            <a:ext cx="9274968" cy="195308"/>
          </a:xfrm>
          <a:prstGeom prst="roundRect">
            <a:avLst/>
          </a:prstGeom>
          <a:gradFill>
            <a:gsLst>
              <a:gs pos="0">
                <a:schemeClr val="accent4">
                  <a:lumMod val="50000"/>
                </a:schemeClr>
              </a:gs>
              <a:gs pos="83000">
                <a:srgbClr val="FFC000"/>
              </a:gs>
            </a:gsLst>
            <a:lin ang="54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889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962</Words>
  <Application>Microsoft Office PowerPoint</Application>
  <PresentationFormat>Widescreen</PresentationFormat>
  <Paragraphs>103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 STARK</dc:creator>
  <cp:lastModifiedBy>DESI STARK</cp:lastModifiedBy>
  <cp:revision>5</cp:revision>
  <dcterms:created xsi:type="dcterms:W3CDTF">2021-08-19T15:55:12Z</dcterms:created>
  <dcterms:modified xsi:type="dcterms:W3CDTF">2021-12-09T01:12:41Z</dcterms:modified>
</cp:coreProperties>
</file>