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8" r:id="rId8"/>
    <p:sldId id="263" r:id="rId9"/>
    <p:sldId id="264" r:id="rId10"/>
    <p:sldId id="265" r:id="rId11"/>
    <p:sldId id="26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3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4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4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1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8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5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1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8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6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9945CE0-47EB-477D-816F-0A0966E761AB}" type="datetimeFigureOut">
              <a:rPr lang="en-US" smtClean="0"/>
              <a:t>08/04/2021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692A70-A406-4347-B272-0F520BBA24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15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readiness.collegeboard.org/sa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llegereadiness.collegeboard.org/sa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D4E0744-9567-4379-9DE8-E6EDCC02C28F}"/>
              </a:ext>
            </a:extLst>
          </p:cNvPr>
          <p:cNvSpPr txBox="1"/>
          <p:nvPr/>
        </p:nvSpPr>
        <p:spPr>
          <a:xfrm>
            <a:off x="3764133" y="1060203"/>
            <a:ext cx="8102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Let’s Demystify the SAT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 FlipSetter Academy presentation on:</a:t>
            </a:r>
          </a:p>
          <a:p>
            <a:pPr algn="ctr"/>
            <a:endParaRPr lang="en-US" sz="2400" dirty="0"/>
          </a:p>
          <a:p>
            <a:pPr marL="342900" indent="-342900" algn="ctr">
              <a:buFontTx/>
              <a:buChar char="-"/>
            </a:pPr>
            <a:r>
              <a:rPr lang="en-US" sz="2400" dirty="0"/>
              <a:t>What the test is all about</a:t>
            </a:r>
          </a:p>
          <a:p>
            <a:pPr marL="285750" indent="-285750" algn="ctr">
              <a:buFontTx/>
              <a:buChar char="-"/>
            </a:pPr>
            <a:r>
              <a:rPr lang="en-US" sz="2400" dirty="0"/>
              <a:t>Thinking beyond the test</a:t>
            </a:r>
          </a:p>
          <a:p>
            <a:pPr marL="285750" indent="-285750" algn="ctr">
              <a:buFontTx/>
              <a:buChar char="-"/>
            </a:pPr>
            <a:r>
              <a:rPr lang="en-US" sz="2400" dirty="0"/>
              <a:t>How to use its concepts outside of school</a:t>
            </a:r>
          </a:p>
          <a:p>
            <a:pPr marL="285750" indent="-285750" algn="ctr">
              <a:buFontTx/>
              <a:buChar char="-"/>
            </a:pPr>
            <a:r>
              <a:rPr lang="en-US" sz="2400" dirty="0"/>
              <a:t>How its concepts are lifelong skill builders</a:t>
            </a:r>
          </a:p>
          <a:p>
            <a:pPr marL="285750" indent="-285750" algn="ctr">
              <a:buFontTx/>
              <a:buChar char="-"/>
            </a:pPr>
            <a:endParaRPr lang="en-US" sz="2400" dirty="0"/>
          </a:p>
          <a:p>
            <a:pPr marL="285750" indent="-285750" algn="ctr">
              <a:buFontTx/>
              <a:buChar char="-"/>
            </a:pPr>
            <a:endParaRPr lang="en-US" sz="1600" dirty="0"/>
          </a:p>
          <a:p>
            <a:endParaRPr lang="en-US" sz="1600" b="1" dirty="0"/>
          </a:p>
        </p:txBody>
      </p:sp>
      <p:pic>
        <p:nvPicPr>
          <p:cNvPr id="11" name="Picture 2" descr="Image result for SAT">
            <a:extLst>
              <a:ext uri="{FF2B5EF4-FFF2-40B4-BE49-F238E27FC236}">
                <a16:creationId xmlns:a16="http://schemas.microsoft.com/office/drawing/2014/main" id="{7A96DC1C-3C7C-4C60-80CA-1922B95F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273" y="5521910"/>
            <a:ext cx="923878" cy="6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B0994-55CC-4B4B-8D22-135CA6EBE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61637">
            <a:off x="1213958" y="721265"/>
            <a:ext cx="2617616" cy="31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0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44F-BB9E-436F-86C0-723CB224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8575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Where can I take the SAT?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4B4D-27B0-423F-92C1-D9FF0233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038687"/>
            <a:ext cx="11034943" cy="4830407"/>
          </a:xfrm>
        </p:spPr>
        <p:txBody>
          <a:bodyPr>
            <a:normAutofit/>
          </a:bodyPr>
          <a:lstStyle/>
          <a:p>
            <a:r>
              <a:rPr lang="en-US" sz="2400" dirty="0"/>
              <a:t>Tests can be taken at testing centers – Pearson testing facilities. For more information, consult with the College Board</a:t>
            </a:r>
            <a:r>
              <a:rPr lang="en-US" sz="2400" baseline="30000" dirty="0"/>
              <a:t>2</a:t>
            </a:r>
            <a:r>
              <a:rPr lang="en-US" sz="2400" dirty="0"/>
              <a:t> so they can tell you where the next testing location is. </a:t>
            </a:r>
          </a:p>
          <a:p>
            <a:pPr marL="0" indent="0">
              <a:buNone/>
            </a:pPr>
            <a:endParaRPr lang="en-US" sz="2400" dirty="0"/>
          </a:p>
          <a:p>
            <a:pPr algn="ctr"/>
            <a:r>
              <a:rPr lang="en-US" sz="2400" dirty="0"/>
              <a:t>How much does it cost to take the SAT?</a:t>
            </a:r>
          </a:p>
          <a:p>
            <a:pPr algn="ctr"/>
            <a:r>
              <a:rPr lang="en-US" sz="2400" dirty="0"/>
              <a:t>The cost for the SAT each time is $52</a:t>
            </a:r>
          </a:p>
          <a:p>
            <a:endParaRPr lang="en-US" sz="2400" dirty="0"/>
          </a:p>
          <a:p>
            <a:pPr algn="ctr"/>
            <a:r>
              <a:rPr lang="en-US" sz="2400" dirty="0"/>
              <a:t>How many times should I take it?</a:t>
            </a:r>
          </a:p>
          <a:p>
            <a:r>
              <a:rPr lang="en-US" sz="2400" dirty="0"/>
              <a:t>It is recommended that you limit your SAT to a maximum of three attempts. The less number of attempts (1</a:t>
            </a:r>
            <a:r>
              <a:rPr lang="en-US" sz="2400" baseline="30000" dirty="0"/>
              <a:t>st</a:t>
            </a:r>
            <a:r>
              <a:rPr lang="en-US" sz="2400" dirty="0"/>
              <a:t> or 2</a:t>
            </a:r>
            <a:r>
              <a:rPr lang="en-US" sz="2400" baseline="30000" dirty="0"/>
              <a:t>nd</a:t>
            </a:r>
            <a:r>
              <a:rPr lang="en-US" sz="2400" dirty="0"/>
              <a:t>) makes you more impressive! </a:t>
            </a:r>
          </a:p>
          <a:p>
            <a:r>
              <a:rPr lang="en-US" sz="2400" dirty="0"/>
              <a:t>You can do it right the first time, with us!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76FC6-1868-4EBC-A326-AB1D0416E072}"/>
              </a:ext>
            </a:extLst>
          </p:cNvPr>
          <p:cNvSpPr txBox="1"/>
          <p:nvPr/>
        </p:nvSpPr>
        <p:spPr>
          <a:xfrm>
            <a:off x="665825" y="5869094"/>
            <a:ext cx="475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 </a:t>
            </a:r>
            <a:r>
              <a:rPr lang="en-US" dirty="0">
                <a:hlinkClick r:id="rId2"/>
              </a:rPr>
              <a:t>https://collegereadiness.collegeboard.org/sat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57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44F-BB9E-436F-86C0-723CB224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9020"/>
            <a:ext cx="10058400" cy="48575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Unlock your scholarship catalog with a high score!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4B4D-27B0-423F-92C1-D9FF0233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772358"/>
            <a:ext cx="11034943" cy="551303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Scholarships are the highest benefit. Your score is your trump card to unlimited possibilities: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 Tap into unlimited scholarships </a:t>
            </a:r>
          </a:p>
          <a:p>
            <a:pPr lvl="2"/>
            <a:r>
              <a:rPr lang="en-US" sz="1800" dirty="0"/>
              <a:t>Bright Futures Scholarship (starting at 1210)</a:t>
            </a:r>
          </a:p>
          <a:p>
            <a:pPr lvl="2"/>
            <a:r>
              <a:rPr lang="en-US" sz="1800" dirty="0"/>
              <a:t>Eagle Scout scholarship (starting at 1290)</a:t>
            </a:r>
          </a:p>
          <a:p>
            <a:pPr lvl="2"/>
            <a:r>
              <a:rPr lang="en-US" sz="1800" dirty="0"/>
              <a:t>ROTC (starting at 1000)</a:t>
            </a:r>
          </a:p>
          <a:p>
            <a:pPr lvl="2"/>
            <a:r>
              <a:rPr lang="en-US" sz="1800" dirty="0"/>
              <a:t>National Merit Scholarship (Florida range 214 – 219 PSAT)</a:t>
            </a:r>
          </a:p>
          <a:p>
            <a:pPr lvl="2"/>
            <a:r>
              <a:rPr lang="en-US" sz="1800" dirty="0"/>
              <a:t>And more…UNIGO, FastWeb, Scholly, etc. </a:t>
            </a:r>
          </a:p>
          <a:p>
            <a:r>
              <a:rPr lang="en-US" sz="2400" dirty="0"/>
              <a:t>- Universities will pay you to attend (1450+)</a:t>
            </a:r>
          </a:p>
          <a:p>
            <a:r>
              <a:rPr lang="en-US" sz="2400" dirty="0"/>
              <a:t>- Extend 100% tuition coverage beyond undergrad </a:t>
            </a:r>
          </a:p>
          <a:p>
            <a:pPr marL="566928" lvl="3" indent="0">
              <a:buNone/>
            </a:pPr>
            <a:r>
              <a:rPr lang="en-US" sz="2400" i="1" dirty="0"/>
              <a:t>Undergrad + Graduate school (1550+)</a:t>
            </a:r>
          </a:p>
          <a:p>
            <a:pPr marL="566928" lvl="3" indent="0">
              <a:buNone/>
            </a:pPr>
            <a:endParaRPr lang="en-US" sz="2400" i="1" dirty="0"/>
          </a:p>
          <a:p>
            <a:pPr algn="ctr"/>
            <a:r>
              <a:rPr lang="en-US" sz="2400" i="1" dirty="0"/>
              <a:t>The possibilities are endless!</a:t>
            </a:r>
          </a:p>
          <a:p>
            <a:pPr marL="0" indent="0">
              <a:buNone/>
            </a:pPr>
            <a:r>
              <a:rPr lang="en-US" sz="1800" i="1" dirty="0"/>
              <a:t>Your score can lead to college and trade school savings of $150,000+. No need to spend the next 5-8 years paying everything off with college loans 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Eagle Scout Scholarships 2021-2022 (UPDATED) | APPLY NOW">
            <a:extLst>
              <a:ext uri="{FF2B5EF4-FFF2-40B4-BE49-F238E27FC236}">
                <a16:creationId xmlns:a16="http://schemas.microsoft.com/office/drawing/2014/main" id="{F59C67F9-ACA8-433B-888F-AEE10925B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145" y="1846738"/>
            <a:ext cx="753956" cy="9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ight Futures Scholarship Program - Wikipedia">
            <a:extLst>
              <a:ext uri="{FF2B5EF4-FFF2-40B4-BE49-F238E27FC236}">
                <a16:creationId xmlns:a16="http://schemas.microsoft.com/office/drawing/2014/main" id="{B5C43385-B6A6-4A2D-9518-435473EA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044" y="2947829"/>
            <a:ext cx="1520724" cy="8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ven Students Awarded National Merit Scholarships - Lee County Schools">
            <a:extLst>
              <a:ext uri="{FF2B5EF4-FFF2-40B4-BE49-F238E27FC236}">
                <a16:creationId xmlns:a16="http://schemas.microsoft.com/office/drawing/2014/main" id="{109B9074-14A6-4EA5-BD68-56079DA3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59" y="3028542"/>
            <a:ext cx="1201373" cy="8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TC Scholarships | Army Reserve Marksman">
            <a:extLst>
              <a:ext uri="{FF2B5EF4-FFF2-40B4-BE49-F238E27FC236}">
                <a16:creationId xmlns:a16="http://schemas.microsoft.com/office/drawing/2014/main" id="{3F79C25F-8D6D-44EC-AECC-641D00BB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50" y="4374651"/>
            <a:ext cx="2380984" cy="64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71DFE-9E62-4E94-8BCD-4AFF958687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03" y="5859544"/>
            <a:ext cx="519470" cy="425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0795C-08E9-44F7-B40B-85A959325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0697" y="658552"/>
            <a:ext cx="610955" cy="61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7BFAC8-C3E1-4C08-AD69-F64E9F2FAF5A}"/>
              </a:ext>
            </a:extLst>
          </p:cNvPr>
          <p:cNvSpPr txBox="1"/>
          <p:nvPr/>
        </p:nvSpPr>
        <p:spPr>
          <a:xfrm>
            <a:off x="310718" y="122565"/>
            <a:ext cx="1873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Updated For Year 2021</a:t>
            </a:r>
          </a:p>
        </p:txBody>
      </p:sp>
    </p:spTree>
    <p:extLst>
      <p:ext uri="{BB962C8B-B14F-4D97-AF65-F5344CB8AC3E}">
        <p14:creationId xmlns:p14="http://schemas.microsoft.com/office/powerpoint/2010/main" val="246758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9D6EFD-DFE4-4D1C-A4CC-3C18D07B701B}"/>
              </a:ext>
            </a:extLst>
          </p:cNvPr>
          <p:cNvSpPr txBox="1"/>
          <p:nvPr/>
        </p:nvSpPr>
        <p:spPr>
          <a:xfrm>
            <a:off x="378777" y="4713145"/>
            <a:ext cx="1143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professional tutor can make all the difference in your life. Your first step to a successful college career starts with a simple phone call or email to FlipSetter Academy – </a:t>
            </a:r>
            <a:r>
              <a:rPr lang="en-US" sz="2400" b="1" i="1" dirty="0"/>
              <a:t>“your score to a brighter future!”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FC84B-9A71-483A-B09E-25BA74368442}"/>
              </a:ext>
            </a:extLst>
          </p:cNvPr>
          <p:cNvSpPr txBox="1"/>
          <p:nvPr/>
        </p:nvSpPr>
        <p:spPr>
          <a:xfrm>
            <a:off x="2056304" y="2817268"/>
            <a:ext cx="644820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C808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>
                <a:solidFill>
                  <a:srgbClr val="0C8081"/>
                </a:solidFill>
              </a:rPr>
              <a:t> FlipSetter Academy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3DA03-5605-4E08-8F75-F15C5743C0BE}"/>
              </a:ext>
            </a:extLst>
          </p:cNvPr>
          <p:cNvSpPr txBox="1"/>
          <p:nvPr/>
        </p:nvSpPr>
        <p:spPr>
          <a:xfrm>
            <a:off x="5085559" y="5913474"/>
            <a:ext cx="2020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0070C0"/>
                </a:solidFill>
              </a:rPr>
              <a:t>www.flipsetteracademy.com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E64310-1F4A-48F8-8B7A-326F4B979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44" y="5661116"/>
            <a:ext cx="540178" cy="538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430697-D471-4F17-A1EE-9D83315BC3B7}"/>
              </a:ext>
            </a:extLst>
          </p:cNvPr>
          <p:cNvSpPr txBox="1"/>
          <p:nvPr/>
        </p:nvSpPr>
        <p:spPr>
          <a:xfrm>
            <a:off x="2056304" y="579697"/>
            <a:ext cx="807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While there are many out there, we recommend you to join us!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0D9F0-0608-49DE-885A-41E2E5DA3180}"/>
              </a:ext>
            </a:extLst>
          </p:cNvPr>
          <p:cNvSpPr txBox="1"/>
          <p:nvPr/>
        </p:nvSpPr>
        <p:spPr>
          <a:xfrm>
            <a:off x="4408228" y="2173162"/>
            <a:ext cx="3375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Why? Because 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0B290-FB38-4123-AE64-DE5D3A775F48}"/>
              </a:ext>
            </a:extLst>
          </p:cNvPr>
          <p:cNvSpPr txBox="1"/>
          <p:nvPr/>
        </p:nvSpPr>
        <p:spPr>
          <a:xfrm>
            <a:off x="2224281" y="3502007"/>
            <a:ext cx="7933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You can do it right the first time and final time </a:t>
            </a:r>
          </a:p>
        </p:txBody>
      </p:sp>
    </p:spTree>
    <p:extLst>
      <p:ext uri="{BB962C8B-B14F-4D97-AF65-F5344CB8AC3E}">
        <p14:creationId xmlns:p14="http://schemas.microsoft.com/office/powerpoint/2010/main" val="119993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58BCF-FC62-4882-BAC3-E7AE737506B5}"/>
              </a:ext>
            </a:extLst>
          </p:cNvPr>
          <p:cNvSpPr txBox="1"/>
          <p:nvPr/>
        </p:nvSpPr>
        <p:spPr>
          <a:xfrm>
            <a:off x="683581" y="425372"/>
            <a:ext cx="97772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The SATs…</a:t>
            </a:r>
          </a:p>
          <a:p>
            <a:pPr algn="ctr"/>
            <a:r>
              <a:rPr lang="en-US" sz="3600" dirty="0"/>
              <a:t>Scholastic Aptitude Test</a:t>
            </a:r>
          </a:p>
          <a:p>
            <a:pPr algn="ctr"/>
            <a:endParaRPr lang="en-US" sz="6000" dirty="0"/>
          </a:p>
          <a:p>
            <a:endParaRPr lang="en-US" sz="3600" dirty="0"/>
          </a:p>
          <a:p>
            <a:r>
              <a:rPr lang="en-US" sz="3600" dirty="0"/>
              <a:t>                 </a:t>
            </a:r>
            <a:r>
              <a:rPr lang="en-US" dirty="0"/>
              <a:t>Before FlipSetter Academy                           With FlipSetter Academy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Let’s demystify them</a:t>
            </a:r>
          </a:p>
          <a:p>
            <a:pPr algn="ctr"/>
            <a:r>
              <a:rPr lang="en-US" dirty="0"/>
              <a:t>We will transition you from Impossible to Incredible!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23ED-167F-4FAB-A72A-092E8B7E95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024" y="281310"/>
            <a:ext cx="363855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18A1FB-5952-4E3D-8CE2-91CB14E8E0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131" y="253380"/>
            <a:ext cx="403091" cy="37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BF90BD-8E33-4599-80FE-9463B9C4C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48" y="2255655"/>
            <a:ext cx="1322119" cy="1322119"/>
          </a:xfrm>
          <a:prstGeom prst="rect">
            <a:avLst/>
          </a:prstGeom>
        </p:spPr>
      </p:pic>
      <p:pic>
        <p:nvPicPr>
          <p:cNvPr id="1026" name="Picture 2" descr="Image result for free facebook logo">
            <a:extLst>
              <a:ext uri="{FF2B5EF4-FFF2-40B4-BE49-F238E27FC236}">
                <a16:creationId xmlns:a16="http://schemas.microsoft.com/office/drawing/2014/main" id="{01A25C03-0D59-4B9F-B5E2-F00B8335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114" y="258075"/>
            <a:ext cx="334594" cy="3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C29147-A13D-4EA4-B323-B7B1E780D5C3}"/>
              </a:ext>
            </a:extLst>
          </p:cNvPr>
          <p:cNvSpPr txBox="1"/>
          <p:nvPr/>
        </p:nvSpPr>
        <p:spPr>
          <a:xfrm>
            <a:off x="1553590" y="5332546"/>
            <a:ext cx="6915707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“Success is what we define it to be. We can only control our own outcome, and by doing so education is the difference between a good decision and the best decision…”</a:t>
            </a:r>
            <a:endParaRPr lang="en-US" sz="1400" i="1" dirty="0"/>
          </a:p>
          <a:p>
            <a:r>
              <a:rPr lang="en-US" sz="1400" i="1" dirty="0"/>
              <a:t>- Sabaresh Krishnan, Founder of FlipSetter Academy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668B6-3A05-470A-8E21-D19055496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8" y="4947945"/>
            <a:ext cx="1065921" cy="1251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7B4182-2C74-4361-8D0A-7916342B3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44" y="5661116"/>
            <a:ext cx="540178" cy="5383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6603D8-C811-499F-96FA-59292F6ADA14}"/>
              </a:ext>
            </a:extLst>
          </p:cNvPr>
          <p:cNvSpPr txBox="1"/>
          <p:nvPr/>
        </p:nvSpPr>
        <p:spPr>
          <a:xfrm>
            <a:off x="10435946" y="658550"/>
            <a:ext cx="152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Connect!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CEA54B-C2A5-4499-A92F-468521B97B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65" y="2255655"/>
            <a:ext cx="1612798" cy="132211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88C518-8A50-4B03-B3E3-3D0B7B221623}"/>
              </a:ext>
            </a:extLst>
          </p:cNvPr>
          <p:cNvCxnSpPr/>
          <p:nvPr/>
        </p:nvCxnSpPr>
        <p:spPr>
          <a:xfrm>
            <a:off x="4470763" y="2916714"/>
            <a:ext cx="2231878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8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58BCF-FC62-4882-BAC3-E7AE737506B5}"/>
              </a:ext>
            </a:extLst>
          </p:cNvPr>
          <p:cNvSpPr txBox="1"/>
          <p:nvPr/>
        </p:nvSpPr>
        <p:spPr>
          <a:xfrm>
            <a:off x="355108" y="287289"/>
            <a:ext cx="9871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             What is the SAT?</a:t>
            </a:r>
          </a:p>
          <a:p>
            <a:pPr algn="ctr"/>
            <a:endParaRPr lang="en-US" sz="2000" dirty="0"/>
          </a:p>
          <a:p>
            <a:r>
              <a:rPr lang="en-US" sz="2000" dirty="0"/>
              <a:t>The SAT stands for Scholastic Aptitude Test. It’s issued by the CollegeBoard</a:t>
            </a:r>
            <a:r>
              <a:rPr lang="en-US" sz="2000" baseline="30000" dirty="0"/>
              <a:t>1</a:t>
            </a:r>
            <a:r>
              <a:rPr lang="en-US" sz="2000" dirty="0"/>
              <a:t> and is an option for students to stay competitive above and others to continue on the path to success.</a:t>
            </a:r>
          </a:p>
          <a:p>
            <a:endParaRPr lang="en-US" sz="2000" dirty="0"/>
          </a:p>
          <a:p>
            <a:pPr algn="ctr"/>
            <a:r>
              <a:rPr lang="en-US" sz="2400" dirty="0"/>
              <a:t>             Who takes the SAT?</a:t>
            </a:r>
          </a:p>
          <a:p>
            <a:pPr algn="ctr"/>
            <a:endParaRPr lang="en-US" sz="2400" dirty="0"/>
          </a:p>
          <a:p>
            <a:r>
              <a:rPr lang="en-US" sz="2000" dirty="0"/>
              <a:t>It’s a national exam taken by high school students in grade levels 10</a:t>
            </a:r>
            <a:r>
              <a:rPr lang="en-US" sz="2000" baseline="30000" dirty="0"/>
              <a:t>th</a:t>
            </a:r>
            <a:r>
              <a:rPr lang="en-US" sz="2000" dirty="0"/>
              <a:t>, 11</a:t>
            </a:r>
            <a:r>
              <a:rPr lang="en-US" sz="2000" baseline="30000" dirty="0"/>
              <a:t>th</a:t>
            </a:r>
            <a:r>
              <a:rPr lang="en-US" sz="2000" dirty="0"/>
              <a:t> and 12</a:t>
            </a:r>
            <a:r>
              <a:rPr lang="en-US" sz="2000" baseline="30000" dirty="0"/>
              <a:t>th </a:t>
            </a:r>
            <a:r>
              <a:rPr lang="en-US" sz="2000" dirty="0"/>
              <a:t>.</a:t>
            </a:r>
          </a:p>
          <a:p>
            <a:r>
              <a:rPr lang="en-US" sz="2000" dirty="0"/>
              <a:t>Students submit their scores to get into college, top ranked universities and can earn the best scholarships (FREE COLLEGE ADMISSIONS!)</a:t>
            </a:r>
          </a:p>
          <a:p>
            <a:endParaRPr lang="en-US" sz="2400" dirty="0"/>
          </a:p>
          <a:p>
            <a:r>
              <a:rPr lang="en-US" sz="2400" dirty="0"/>
              <a:t>								    Why is it important?</a:t>
            </a:r>
          </a:p>
          <a:p>
            <a:endParaRPr lang="en-US" sz="2400" dirty="0"/>
          </a:p>
          <a:p>
            <a:r>
              <a:rPr lang="en-US" sz="2000" dirty="0"/>
              <a:t>It’s been proven by scholars and researchers that the SATs help play a major role in the development of a student transitioning from high school to college, and succeeding professionally.</a:t>
            </a:r>
            <a:endParaRPr lang="en-US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843B73-0BEE-4170-BA3A-FFFEF724E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44" y="5661116"/>
            <a:ext cx="540178" cy="538334"/>
          </a:xfrm>
          <a:prstGeom prst="rect">
            <a:avLst/>
          </a:prstGeom>
        </p:spPr>
      </p:pic>
      <p:pic>
        <p:nvPicPr>
          <p:cNvPr id="2050" name="Picture 2" descr="20,082 Question mark man Stock Photos, Images | Download Question mark man  Pictures on Depositphotos®">
            <a:extLst>
              <a:ext uri="{FF2B5EF4-FFF2-40B4-BE49-F238E27FC236}">
                <a16:creationId xmlns:a16="http://schemas.microsoft.com/office/drawing/2014/main" id="{2CEBE54C-4A8D-43D6-ABE5-CE18C9F1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677" y="1722268"/>
            <a:ext cx="1912931" cy="225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308A7B-6274-40A6-A6C8-43C7239CF2E0}"/>
              </a:ext>
            </a:extLst>
          </p:cNvPr>
          <p:cNvSpPr txBox="1"/>
          <p:nvPr/>
        </p:nvSpPr>
        <p:spPr>
          <a:xfrm>
            <a:off x="452761" y="5930283"/>
            <a:ext cx="4333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1 - </a:t>
            </a:r>
            <a:r>
              <a:rPr lang="en-US" sz="1600" dirty="0">
                <a:hlinkClick r:id="rId4"/>
              </a:rPr>
              <a:t>https://collegereadiness.collegeboard.org/sat</a:t>
            </a:r>
            <a:r>
              <a:rPr lang="en-US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486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F431CD-2781-4F06-B4E4-46988280C78D}"/>
              </a:ext>
            </a:extLst>
          </p:cNvPr>
          <p:cNvSpPr txBox="1"/>
          <p:nvPr/>
        </p:nvSpPr>
        <p:spPr>
          <a:xfrm>
            <a:off x="503067" y="352010"/>
            <a:ext cx="113900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the SAT hard?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Yes, it can be challenging. With the right program, expert instructors and easy to use system, you can win. Without proper preparation you’re going to lose.</a:t>
            </a:r>
          </a:p>
          <a:p>
            <a:endParaRPr lang="en-US" sz="2400" dirty="0"/>
          </a:p>
          <a:p>
            <a:r>
              <a:rPr lang="en-US" sz="2400" dirty="0"/>
              <a:t>How do you get a good score?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Look for a trusted program i.e. Kumon, Princeton Review, Kaplan, FlipSetter Academy that specializes in this niche test that millions of students take every year. We are all industry experts for this test</a:t>
            </a:r>
          </a:p>
          <a:p>
            <a:endParaRPr lang="en-US" sz="2800" dirty="0"/>
          </a:p>
          <a:p>
            <a:r>
              <a:rPr lang="en-US" sz="2400" dirty="0"/>
              <a:t>What are the benefits?</a:t>
            </a:r>
          </a:p>
          <a:p>
            <a:endParaRPr lang="en-US" sz="2400" dirty="0"/>
          </a:p>
          <a:p>
            <a:pPr marL="457200" indent="-457200">
              <a:buFontTx/>
              <a:buChar char="-"/>
            </a:pPr>
            <a:r>
              <a:rPr lang="en-US" sz="2400" dirty="0"/>
              <a:t>Getting into the college of your choice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Standing out from the masses with a high score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Making you feel smarter &amp; gaining confidence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A high score equals access to great scholarships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556E7-7692-46F9-9000-076A86B02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44" y="5661116"/>
            <a:ext cx="540178" cy="5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58BCF-FC62-4882-BAC3-E7AE737506B5}"/>
              </a:ext>
            </a:extLst>
          </p:cNvPr>
          <p:cNvSpPr txBox="1"/>
          <p:nvPr/>
        </p:nvSpPr>
        <p:spPr>
          <a:xfrm>
            <a:off x="676182" y="443884"/>
            <a:ext cx="10839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Myth 1 - </a:t>
            </a:r>
          </a:p>
          <a:p>
            <a:pPr algn="ctr"/>
            <a:endParaRPr lang="en-US" sz="2800" dirty="0"/>
          </a:p>
          <a:p>
            <a:r>
              <a:rPr lang="en-US" sz="2800" dirty="0"/>
              <a:t>I have a high GPA (3.8), or I am going to be the Valedictorian of my high school, so my SAT score should already be in the top 10% (1400 +)</a:t>
            </a:r>
          </a:p>
          <a:p>
            <a:endParaRPr lang="en-US" sz="2800" dirty="0"/>
          </a:p>
          <a:p>
            <a:r>
              <a:rPr lang="en-US" sz="2800" dirty="0"/>
              <a:t>SAT Expert – A high GPA </a:t>
            </a:r>
            <a:r>
              <a:rPr lang="en-US" sz="2800" b="1" dirty="0">
                <a:solidFill>
                  <a:srgbClr val="FF0000"/>
                </a:solidFill>
              </a:rPr>
              <a:t>DOES NOT </a:t>
            </a:r>
            <a:r>
              <a:rPr lang="en-US" sz="2800" dirty="0"/>
              <a:t>correlate to a high SAT score. They are completely different. That is why there are school teachers and there are SAT tutors. Both have their expertise. </a:t>
            </a:r>
          </a:p>
        </p:txBody>
      </p:sp>
      <p:pic>
        <p:nvPicPr>
          <p:cNvPr id="4" name="Picture 2" descr="Image result for student studying cartoon">
            <a:extLst>
              <a:ext uri="{FF2B5EF4-FFF2-40B4-BE49-F238E27FC236}">
                <a16:creationId xmlns:a16="http://schemas.microsoft.com/office/drawing/2014/main" id="{FE47F0AC-1B8F-46AA-AE61-50E2EE56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18" y="4972161"/>
            <a:ext cx="1181149" cy="130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06FF71E-AF08-4237-A917-9EE7F46D9753}"/>
              </a:ext>
            </a:extLst>
          </p:cNvPr>
          <p:cNvSpPr/>
          <p:nvPr/>
        </p:nvSpPr>
        <p:spPr>
          <a:xfrm>
            <a:off x="2413943" y="4429957"/>
            <a:ext cx="3001436" cy="1218199"/>
          </a:xfrm>
          <a:prstGeom prst="wedgeEllipseCallout">
            <a:avLst>
              <a:gd name="adj1" fmla="val -60833"/>
              <a:gd name="adj2" fmla="val 3229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Hmm…my dream is a 1600 on the SAT! I should contact FlipSetter Academy and join!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0B1C5F-006D-4797-BF11-A89FA1819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44" y="5661116"/>
            <a:ext cx="540178" cy="5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432BEF-B934-4657-BF61-3BC44EFF0F51}"/>
              </a:ext>
            </a:extLst>
          </p:cNvPr>
          <p:cNvSpPr txBox="1"/>
          <p:nvPr/>
        </p:nvSpPr>
        <p:spPr>
          <a:xfrm>
            <a:off x="578528" y="195308"/>
            <a:ext cx="11034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Myth 2 -</a:t>
            </a:r>
          </a:p>
          <a:p>
            <a:endParaRPr lang="en-US" sz="2000" dirty="0"/>
          </a:p>
          <a:p>
            <a:r>
              <a:rPr lang="en-US" sz="2400" dirty="0"/>
              <a:t>“I have all A’s on my report card for reading, writing and math, so I will obviously get a high score on the SAT.”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SAT Expert  - Straight A’s </a:t>
            </a:r>
            <a:r>
              <a:rPr lang="en-US" sz="2400" b="1" i="1" dirty="0">
                <a:solidFill>
                  <a:srgbClr val="FF0000"/>
                </a:solidFill>
              </a:rPr>
              <a:t>has nothing to do </a:t>
            </a:r>
            <a:r>
              <a:rPr lang="en-US" sz="2400" dirty="0"/>
              <a:t>with your SATs. You may learn faster, score higher quicker, but you still need an SAT tutor. The SAT is designed to be a skill builder…that’s why it’s called an “APTITUDE” test. 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2800" dirty="0"/>
              <a:t>Think outside the box!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F12B5-84E9-453A-8312-87422F0B81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2" y="5392562"/>
            <a:ext cx="842096" cy="7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EFCAA-8CFF-42C6-940C-FC040738FB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33" y="5392562"/>
            <a:ext cx="1264730" cy="7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math cartoon">
            <a:extLst>
              <a:ext uri="{FF2B5EF4-FFF2-40B4-BE49-F238E27FC236}">
                <a16:creationId xmlns:a16="http://schemas.microsoft.com/office/drawing/2014/main" id="{C3CCEB6D-254D-451F-92FA-3F27075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40" y="5392562"/>
            <a:ext cx="864415" cy="7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E6D53B-6254-42A4-8BE1-793F0CED9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44" y="5661116"/>
            <a:ext cx="540178" cy="5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432BEF-B934-4657-BF61-3BC44EFF0F51}"/>
              </a:ext>
            </a:extLst>
          </p:cNvPr>
          <p:cNvSpPr txBox="1"/>
          <p:nvPr/>
        </p:nvSpPr>
        <p:spPr>
          <a:xfrm>
            <a:off x="507506" y="275207"/>
            <a:ext cx="11034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Myth 3 -</a:t>
            </a:r>
          </a:p>
          <a:p>
            <a:endParaRPr lang="en-US" sz="2000" dirty="0"/>
          </a:p>
          <a:p>
            <a:r>
              <a:rPr lang="en-US" sz="2400" dirty="0"/>
              <a:t>“I won’t be using the knowledge I gained from the SATs in College or in a career because they are no longer relevant.”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SAT Expert  - Again, this is why it’s called an </a:t>
            </a:r>
            <a:r>
              <a:rPr lang="en-US" sz="2400" b="1" dirty="0">
                <a:solidFill>
                  <a:srgbClr val="FF0000"/>
                </a:solidFill>
              </a:rPr>
              <a:t>Aptitude</a:t>
            </a:r>
            <a:r>
              <a:rPr lang="en-US" sz="2400" dirty="0"/>
              <a:t> test. Your aptitude in college, job interview and in your career is always challenged. Keep yourself elevated above others. 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All jobs use SAT concepts in different forms – lawyers, doctors, engineers, investment bankers, business professionals, athletes, and more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F12B5-84E9-453A-8312-87422F0B81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2" y="5392562"/>
            <a:ext cx="842096" cy="7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EFCAA-8CFF-42C6-940C-FC040738FB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33" y="5392562"/>
            <a:ext cx="1264730" cy="7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math cartoon">
            <a:extLst>
              <a:ext uri="{FF2B5EF4-FFF2-40B4-BE49-F238E27FC236}">
                <a16:creationId xmlns:a16="http://schemas.microsoft.com/office/drawing/2014/main" id="{C3CCEB6D-254D-451F-92FA-3F27075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40" y="5392562"/>
            <a:ext cx="864415" cy="7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E6D53B-6254-42A4-8BE1-793F0CED9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44" y="5661116"/>
            <a:ext cx="540178" cy="5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2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44F-BB9E-436F-86C0-723CB224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1238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What is tested on the SAT?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4B4D-27B0-423F-92C1-D9FF0233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8" y="1127464"/>
            <a:ext cx="11461072" cy="520231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/>
              <a:t>Reading, Writing and Math</a:t>
            </a:r>
          </a:p>
          <a:p>
            <a:pPr algn="ctr"/>
            <a:endParaRPr lang="en-US" sz="2800" dirty="0"/>
          </a:p>
          <a:p>
            <a:r>
              <a:rPr lang="en-US" dirty="0"/>
              <a:t>- </a:t>
            </a:r>
            <a:r>
              <a:rPr lang="en-US" sz="2400" dirty="0"/>
              <a:t>Section 1 – Reading (basic ability to decipher what other people have accomplished and shows you a path to success.)            </a:t>
            </a:r>
            <a:r>
              <a:rPr lang="en-US" sz="2400" b="1" i="1" dirty="0"/>
              <a:t> 65 minutes, 52 questions</a:t>
            </a:r>
          </a:p>
          <a:p>
            <a:endParaRPr lang="en-US" sz="2400" dirty="0"/>
          </a:p>
          <a:p>
            <a:r>
              <a:rPr lang="en-US" sz="2400" dirty="0"/>
              <a:t>- Section 2 – Writing (express your thoughts, emotions and dreams; and to motivate others to follow you. Transition from a follower to a leader)        </a:t>
            </a:r>
            <a:r>
              <a:rPr lang="en-US" sz="2400" b="1" i="1" dirty="0"/>
              <a:t>35 minutes, 44 questions</a:t>
            </a:r>
          </a:p>
          <a:p>
            <a:endParaRPr lang="en-US" sz="2400" dirty="0"/>
          </a:p>
          <a:p>
            <a:r>
              <a:rPr lang="en-US" sz="2400" dirty="0"/>
              <a:t>- Section 3 &amp; 4 – Math (it’s the language of the future. It powers the next generation)</a:t>
            </a:r>
          </a:p>
          <a:p>
            <a:r>
              <a:rPr lang="en-US" sz="2400" dirty="0"/>
              <a:t>Section 3 (</a:t>
            </a:r>
            <a:r>
              <a:rPr lang="en-US" sz="2400" b="1" i="1" dirty="0"/>
              <a:t>25 minutes, 20 questions</a:t>
            </a:r>
            <a:r>
              <a:rPr lang="en-US" sz="2400" dirty="0"/>
              <a:t>)                   Section 4 (</a:t>
            </a:r>
            <a:r>
              <a:rPr lang="en-US" sz="2400" b="1" i="1" dirty="0"/>
              <a:t>55 minutes, 38 questions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Total time length: 180 minutes (3 hours)           Total number of questions: 154 questions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130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44F-BB9E-436F-86C0-723CB224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71" y="180071"/>
            <a:ext cx="10058400" cy="4147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+mn-lt"/>
              </a:rPr>
              <a:t>Who offers SAT lessons?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B4884-7E5B-41A5-A850-07F8628467DC}"/>
              </a:ext>
            </a:extLst>
          </p:cNvPr>
          <p:cNvSpPr txBox="1"/>
          <p:nvPr/>
        </p:nvSpPr>
        <p:spPr>
          <a:xfrm>
            <a:off x="173707" y="594804"/>
            <a:ext cx="116747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There are many trusted programs available: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These SAT “schools of though follow the same format –</a:t>
            </a:r>
          </a:p>
          <a:p>
            <a:endParaRPr lang="en-US" sz="1400" dirty="0"/>
          </a:p>
          <a:p>
            <a:r>
              <a:rPr lang="en-US" sz="1400" dirty="0"/>
              <a:t>                                                                Section 1 – Reading Comprehension	              	Section 2 – Writing</a:t>
            </a:r>
          </a:p>
          <a:p>
            <a:r>
              <a:rPr lang="en-US" sz="1400" dirty="0"/>
              <a:t>                                                             Section 3 – Math (without calculator)		         Section 4 – Math (with calculator)</a:t>
            </a:r>
          </a:p>
          <a:p>
            <a:r>
              <a:rPr lang="en-US" sz="1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5E78F3-A9E9-489E-99D7-8DD90FA7B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6" y="1080090"/>
            <a:ext cx="9109071" cy="42376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8C83A3-1EFA-4A06-98FC-ECAF7E68B4D6}"/>
              </a:ext>
            </a:extLst>
          </p:cNvPr>
          <p:cNvSpPr txBox="1"/>
          <p:nvPr/>
        </p:nvSpPr>
        <p:spPr>
          <a:xfrm>
            <a:off x="9355329" y="1944210"/>
            <a:ext cx="2832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Others resources</a:t>
            </a:r>
          </a:p>
          <a:p>
            <a:r>
              <a:rPr lang="en-US" dirty="0"/>
              <a:t>include Kumon, YouTube,</a:t>
            </a:r>
          </a:p>
          <a:p>
            <a:r>
              <a:rPr lang="en-US" dirty="0"/>
              <a:t>Private tutor, etc.</a:t>
            </a:r>
          </a:p>
        </p:txBody>
      </p:sp>
    </p:spTree>
    <p:extLst>
      <p:ext uri="{BB962C8B-B14F-4D97-AF65-F5344CB8AC3E}">
        <p14:creationId xmlns:p14="http://schemas.microsoft.com/office/powerpoint/2010/main" val="10582219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986</TotalTime>
  <Words>1173</Words>
  <Application>Microsoft Office PowerPoint</Application>
  <PresentationFormat>Widescreen</PresentationFormat>
  <Paragraphs>140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tested on the SAT?</vt:lpstr>
      <vt:lpstr>Who offers SAT lessons?</vt:lpstr>
      <vt:lpstr>Where can I take the SAT?</vt:lpstr>
      <vt:lpstr>Unlock your scholarship catalog with a high score!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 STARK</dc:creator>
  <cp:lastModifiedBy>DESI STARK</cp:lastModifiedBy>
  <cp:revision>51</cp:revision>
  <dcterms:created xsi:type="dcterms:W3CDTF">2021-01-07T03:43:28Z</dcterms:created>
  <dcterms:modified xsi:type="dcterms:W3CDTF">2021-08-04T18:41:45Z</dcterms:modified>
</cp:coreProperties>
</file>